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3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7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6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5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2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5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19F0-430C-4A0F-A725-F79B55F7E98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8BBA-BDAA-4500-AE12-AFE67037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2286000"/>
            <a:ext cx="8077199" cy="1580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الوصفي  - مقاييس النزعة المركزية –المنوال - المرحلة الثانية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الخامسة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الاول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152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المنوال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28600" y="1085725"/>
            <a:ext cx="8686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i="1" dirty="0" smtClean="0"/>
              <a:t>يعرف المنوال بانه القيمة الاكثر تكرارا</a:t>
            </a:r>
            <a:r>
              <a:rPr lang="ar-IQ" sz="2800" b="1" i="1" dirty="0"/>
              <a:t> </a:t>
            </a:r>
            <a:r>
              <a:rPr lang="ar-IQ" sz="2800" b="1" i="1" dirty="0" smtClean="0"/>
              <a:t>او شيوعا , ويكثر استخدامه في حالة البيانات الوصفية لمعرفة النمط (المستوى) الشائع .</a:t>
            </a:r>
          </a:p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ويمكن حسابه للبيانات المبوبة وغير المبوبة وكما يلي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2743200"/>
            <a:ext cx="8534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i="1" dirty="0" smtClean="0">
                <a:solidFill>
                  <a:srgbClr val="FF0000"/>
                </a:solidFill>
              </a:rPr>
              <a:t>اولا: حساب المنوال في حالة البيانات غير  المبوبة </a:t>
            </a:r>
          </a:p>
          <a:p>
            <a:pPr algn="ctr"/>
            <a:endParaRPr lang="ar-IQ" sz="2800" b="1" i="1" dirty="0" smtClean="0">
              <a:solidFill>
                <a:srgbClr val="FF0000"/>
              </a:solidFill>
            </a:endParaRPr>
          </a:p>
          <a:p>
            <a:pPr algn="ctr" rtl="1"/>
            <a:r>
              <a:rPr lang="ar-IQ" sz="2800" b="1" i="1" dirty="0" smtClean="0">
                <a:solidFill>
                  <a:srgbClr val="FF0000"/>
                </a:solidFill>
              </a:rPr>
              <a:t>المنوال        = القيمة الاكثر تكرارا</a:t>
            </a:r>
          </a:p>
        </p:txBody>
      </p:sp>
    </p:spTree>
    <p:extLst>
      <p:ext uri="{BB962C8B-B14F-4D97-AF65-F5344CB8AC3E}">
        <p14:creationId xmlns:p14="http://schemas.microsoft.com/office/powerpoint/2010/main" val="19310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0" y="381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i="1" dirty="0" smtClean="0">
                <a:solidFill>
                  <a:srgbClr val="FF0000"/>
                </a:solidFill>
              </a:rPr>
              <a:t>ثانيا: حساب المنوال في حالة البيانات المبوبة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3886200" y="1335107"/>
                <a:ext cx="3399713" cy="854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𝑴𝒐𝒅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∗</m:t>
                      </m:r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35107"/>
                <a:ext cx="3399713" cy="8542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457200" y="2431702"/>
                <a:ext cx="83058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800" b="1" i="1" dirty="0" smtClean="0">
                    <a:solidFill>
                      <a:srgbClr val="FF0000"/>
                    </a:solidFill>
                  </a:rPr>
                  <a:t>حيث ان :</a:t>
                </a:r>
              </a:p>
              <a:p>
                <a:pPr rtl="1"/>
                <a:r>
                  <a:rPr lang="ar-IQ" sz="2800" b="1" dirty="0" smtClean="0"/>
                  <a:t> المنوال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𝑴𝒐𝒅</m:t>
                    </m:r>
                  </m:oMath>
                </a14:m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rtl="1"/>
                <a:r>
                  <a:rPr lang="ar-IQ" sz="2800" b="1" dirty="0" smtClean="0"/>
                  <a:t>الحد الادنى لفئة المنوال     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𝑨</m:t>
                    </m:r>
                  </m:oMath>
                </a14:m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rtl="1"/>
                <a:r>
                  <a:rPr lang="ar-IQ" sz="2800" b="1" dirty="0" smtClean="0"/>
                  <a:t>الفرق </a:t>
                </a:r>
                <a:r>
                  <a:rPr lang="ar-IQ" sz="2800" b="1" dirty="0" smtClean="0"/>
                  <a:t>الاول =</a:t>
                </a:r>
                <a:r>
                  <a:rPr lang="ar-IQ" sz="2800" b="1" dirty="0" err="1" smtClean="0"/>
                  <a:t>تكرارفئة</a:t>
                </a:r>
                <a:r>
                  <a:rPr lang="ar-IQ" sz="2800" b="1" dirty="0" smtClean="0"/>
                  <a:t> المنوال –</a:t>
                </a:r>
                <a:r>
                  <a:rPr lang="ar-IQ" sz="2800" b="1" dirty="0" err="1" smtClean="0"/>
                  <a:t>تكرارسابق</a:t>
                </a:r>
                <a:r>
                  <a:rPr lang="ar-IQ" sz="2800" b="1" dirty="0" smtClean="0"/>
                  <a:t>       </a:t>
                </a:r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ar-IQ" sz="2800" b="1" dirty="0" smtClean="0"/>
              </a:p>
              <a:p>
                <a:pPr rtl="1"/>
                <a:r>
                  <a:rPr lang="ar-IQ" sz="2800" b="1" dirty="0"/>
                  <a:t>الفرق </a:t>
                </a:r>
                <a:r>
                  <a:rPr lang="ar-IQ" sz="2800" b="1" dirty="0" smtClean="0"/>
                  <a:t>الثاني = </a:t>
                </a:r>
                <a:r>
                  <a:rPr lang="ar-IQ" sz="2800" b="1" dirty="0" err="1" smtClean="0"/>
                  <a:t>تكرارفئة</a:t>
                </a:r>
                <a:r>
                  <a:rPr lang="ar-IQ" sz="2800" b="1" dirty="0" smtClean="0"/>
                  <a:t> </a:t>
                </a:r>
                <a:r>
                  <a:rPr lang="ar-IQ" sz="2800" b="1" dirty="0"/>
                  <a:t>المنوال –</a:t>
                </a:r>
                <a:r>
                  <a:rPr lang="ar-IQ" sz="2800" b="1" dirty="0" smtClean="0"/>
                  <a:t>تكرار لاحق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  <m:sub>
                        <m:r>
                          <a:rPr lang="ar-IQ" sz="28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ar-IQ" sz="2800" b="1" dirty="0" smtClean="0"/>
                  <a:t>   </a:t>
                </a:r>
              </a:p>
              <a:p>
                <a:pPr rtl="1"/>
                <a:r>
                  <a:rPr lang="ar-IQ" sz="2800" b="1" dirty="0" smtClean="0"/>
                  <a:t>طول فئة المنوال</a:t>
                </a:r>
                <a:r>
                  <a:rPr lang="en-US" sz="2800" b="1" dirty="0" smtClean="0"/>
                  <a:t>L             </a:t>
                </a:r>
                <a:r>
                  <a:rPr lang="ar-IQ" sz="2800" b="1" dirty="0" smtClean="0"/>
                  <a:t>     </a:t>
                </a:r>
                <a:endParaRPr lang="ar-IQ" sz="2800" b="1" dirty="0"/>
              </a:p>
              <a:p>
                <a:pPr rtl="1"/>
                <a:r>
                  <a:rPr lang="ar-IQ" sz="2800" b="1" dirty="0" smtClean="0"/>
                  <a:t>فئة المنوال = الفئة المناظرة </a:t>
                </a:r>
                <a:r>
                  <a:rPr lang="ar-IQ" sz="2800" b="1" dirty="0" err="1" smtClean="0"/>
                  <a:t>لاكبر</a:t>
                </a:r>
                <a:r>
                  <a:rPr lang="ar-IQ" sz="2800" b="1" dirty="0" smtClean="0"/>
                  <a:t> تكرار   </a:t>
                </a:r>
              </a:p>
              <a:p>
                <a:pPr rtl="1"/>
                <a:r>
                  <a:rPr lang="ar-IQ" sz="2800" b="1" dirty="0" smtClean="0"/>
                  <a:t>    </a:t>
                </a:r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31702"/>
                <a:ext cx="8305800" cy="3539430"/>
              </a:xfrm>
              <a:prstGeom prst="rect">
                <a:avLst/>
              </a:prstGeom>
              <a:blipFill rotWithShape="1">
                <a:blip r:embed="rId3"/>
                <a:stretch>
                  <a:fillRect l="-7337" t="-1721" r="-1394" b="-3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1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مثال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4800" y="991528"/>
            <a:ext cx="86867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جد المنوال للقيم التالية :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i="1" dirty="0" smtClean="0">
                <a:solidFill>
                  <a:srgbClr val="FF0000"/>
                </a:solidFill>
              </a:rPr>
              <a:t>2  4  3  2  5  4  3  2  7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i="1" dirty="0" smtClean="0">
                <a:solidFill>
                  <a:srgbClr val="FF0000"/>
                </a:solidFill>
              </a:rPr>
              <a:t>4  5  6  4  3  5  7  8  9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i="1" dirty="0" smtClean="0">
                <a:solidFill>
                  <a:srgbClr val="FF0000"/>
                </a:solidFill>
              </a:rPr>
              <a:t>26  28  34  50  61  40</a:t>
            </a:r>
          </a:p>
          <a:p>
            <a:pPr algn="r" rtl="1"/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290945" y="3296048"/>
                <a:ext cx="868679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IQ" sz="2800" b="1" i="1" dirty="0" smtClean="0">
                    <a:solidFill>
                      <a:srgbClr val="FF0000"/>
                    </a:solidFill>
                  </a:rPr>
                  <a:t>الحل </a:t>
                </a:r>
                <a:endParaRPr lang="ar-IQ" sz="2800" b="1" i="1" dirty="0" smtClean="0">
                  <a:solidFill>
                    <a:schemeClr val="tx1"/>
                  </a:solidFill>
                </a:endParaRPr>
              </a:p>
              <a:p>
                <a:pPr marL="514350" indent="-514350" algn="r" rtl="1">
                  <a:buFont typeface="+mj-lt"/>
                  <a:buAutoNum type="alphaLcParenR"/>
                </a:pPr>
                <a:r>
                  <a:rPr lang="ar-IQ" sz="2800" b="1" i="1" dirty="0" smtClean="0">
                    <a:solidFill>
                      <a:schemeClr val="tx1"/>
                    </a:solidFill>
                  </a:rPr>
                  <a:t>المنوال هو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𝒎𝒐𝒅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ar-IQ" sz="2800" b="1" i="1" dirty="0" smtClean="0">
                    <a:solidFill>
                      <a:schemeClr val="tx1"/>
                    </a:solidFill>
                  </a:rPr>
                  <a:t>  تكررت ثلاث مرات </a:t>
                </a:r>
              </a:p>
              <a:p>
                <a:pPr marL="514350" indent="-514350" algn="r" rtl="1">
                  <a:buFont typeface="+mj-lt"/>
                  <a:buAutoNum type="alphaLcParenR"/>
                </a:pPr>
                <a:r>
                  <a:rPr lang="ar-IQ" sz="2800" b="1" i="1" dirty="0" smtClean="0">
                    <a:solidFill>
                      <a:schemeClr val="tx1"/>
                    </a:solidFill>
                  </a:rPr>
                  <a:t>هناك منوالين هما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𝒎𝒐𝒅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,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𝒎𝒐𝒅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ar-IQ" sz="2800" b="1" i="1" dirty="0" smtClean="0">
                  <a:solidFill>
                    <a:schemeClr val="tx1"/>
                  </a:solidFill>
                </a:endParaRPr>
              </a:p>
              <a:p>
                <a:pPr marL="514350" indent="-514350" algn="r" rtl="1">
                  <a:buFont typeface="+mj-lt"/>
                  <a:buAutoNum type="alphaLcParenR"/>
                </a:pPr>
                <a:r>
                  <a:rPr lang="ar-IQ" sz="2800" b="1" i="1" dirty="0" smtClean="0">
                    <a:solidFill>
                      <a:schemeClr val="tx1"/>
                    </a:solidFill>
                  </a:rPr>
                  <a:t>لا يوجد منوال </a:t>
                </a:r>
                <a:r>
                  <a:rPr lang="ar-IQ" sz="2800" b="1" i="1" dirty="0" err="1" smtClean="0">
                    <a:solidFill>
                      <a:schemeClr val="tx1"/>
                    </a:solidFill>
                  </a:rPr>
                  <a:t>لانه</a:t>
                </a:r>
                <a:r>
                  <a:rPr lang="ar-IQ" sz="2800" b="1" i="1" dirty="0" smtClean="0">
                    <a:solidFill>
                      <a:schemeClr val="tx1"/>
                    </a:solidFill>
                  </a:rPr>
                  <a:t> لا توجد قيمة متكررة</a:t>
                </a:r>
                <a:endParaRPr lang="en-US" sz="2800" b="1" i="1" dirty="0" smtClean="0">
                  <a:solidFill>
                    <a:schemeClr val="tx1"/>
                  </a:solidFill>
                </a:endParaRPr>
              </a:p>
              <a:p>
                <a:pPr algn="ctr" rtl="1"/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3296048"/>
                <a:ext cx="8686799" cy="2677656"/>
              </a:xfrm>
              <a:prstGeom prst="rect">
                <a:avLst/>
              </a:prstGeom>
              <a:blipFill rotWithShape="1">
                <a:blip r:embed="rId2"/>
                <a:stretch>
                  <a:fillRect t="-2278" r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3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مثال 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28600" y="12192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فيما يلي توزيع 30 اسرة حسب الانفاق الاستهلاكي الشهري لها </a:t>
            </a:r>
            <a:r>
              <a:rPr lang="ar-IQ" sz="2800" b="1" i="1" dirty="0" err="1" smtClean="0">
                <a:solidFill>
                  <a:srgbClr val="FF0000"/>
                </a:solidFill>
              </a:rPr>
              <a:t>بالالف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IQ" sz="2800" b="1" i="1" dirty="0" smtClean="0">
                <a:solidFill>
                  <a:srgbClr val="FF0000"/>
                </a:solidFill>
              </a:rPr>
              <a:t> دينار جد المنوال </a:t>
            </a:r>
          </a:p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 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27228"/>
              </p:ext>
            </p:extLst>
          </p:nvPr>
        </p:nvGraphicFramePr>
        <p:xfrm>
          <a:off x="1600200" y="3276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فئات الانفاق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عدد الاسر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17-14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3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152400" y="152400"/>
                <a:ext cx="8839200" cy="570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IQ" sz="2800" b="1" i="1" dirty="0" smtClean="0">
                    <a:solidFill>
                      <a:srgbClr val="FF0000"/>
                    </a:solidFill>
                  </a:rPr>
                  <a:t>الحل 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800" b="1" i="1" dirty="0" smtClean="0"/>
                  <a:t>تحديد فئة المنوال وهي الفئة المقابلة </a:t>
                </a:r>
                <a:r>
                  <a:rPr lang="ar-IQ" sz="2800" b="1" i="1" dirty="0" err="1" smtClean="0"/>
                  <a:t>لاكبر</a:t>
                </a:r>
                <a:r>
                  <a:rPr lang="ar-IQ" sz="2800" b="1" i="1" dirty="0" smtClean="0"/>
                  <a:t> تكرار ولان اكبر تكرار هو 10 لذلك فان فئة المنوال هي -8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800" b="1" i="1" dirty="0" smtClean="0"/>
                  <a:t>حساب الفروق   </a:t>
                </a:r>
                <a:r>
                  <a:rPr lang="en-US" sz="2800" b="1" i="1" dirty="0" smtClean="0"/>
                  <a:t>d</a:t>
                </a:r>
                <a:r>
                  <a:rPr lang="ar-IQ" sz="2800" b="1" i="1" dirty="0" smtClean="0"/>
                  <a:t>  وهي كالتالي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𝟕</m:t>
                        </m:r>
                      </m:e>
                    </m:d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i="1" dirty="0" smtClean="0">
                    <a:solidFill>
                      <a:srgbClr val="FF0000"/>
                    </a:solidFill>
                  </a:rPr>
                  <a:t>,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                                        </a:t>
                </a:r>
                <a:r>
                  <a:rPr lang="ar-IQ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𝒅</m:t>
                        </m:r>
                      </m:e>
                      <m:sub>
                        <m:r>
                          <a:rPr lang="ar-IQ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𝟏𝟎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ar-IQ" sz="2800" b="1" i="1" smtClean="0"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ar-IQ" sz="2800" b="1" i="1" smtClean="0">
                        <a:latin typeface="Cambria Math"/>
                      </a:rPr>
                      <m:t>𝟓</m:t>
                    </m:r>
                  </m:oMath>
                </a14:m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تحديد الحد الادنى للفئة </a:t>
                </a:r>
                <a:r>
                  <a:rPr lang="ar-IQ" sz="2800" b="1" i="1" dirty="0" err="1" smtClean="0">
                    <a:solidFill>
                      <a:srgbClr val="FF0000"/>
                    </a:solidFill>
                  </a:rPr>
                  <a:t>المنوالية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نجد طول الفئة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𝑳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𝟏𝟏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𝟖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نطبق قانون المنوال       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𝑴𝒐𝒅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𝑨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𝒅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𝒅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𝒅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800" b="1" i="1">
                        <a:latin typeface="Cambria Math"/>
                      </a:rPr>
                      <m:t>∗</m:t>
                    </m:r>
                    <m:r>
                      <a:rPr lang="en-US" sz="2800" b="1" i="1">
                        <a:latin typeface="Cambria Math"/>
                      </a:rPr>
                      <m:t>𝑳</m:t>
                    </m:r>
                  </m:oMath>
                </a14:m>
                <a:endParaRPr lang="en-US" sz="2800" b="1" dirty="0"/>
              </a:p>
              <a:p>
                <a:pPr rtl="1"/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𝑴𝒐𝒅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ar-IQ" sz="2800" b="1" i="1" smtClean="0">
                        <a:latin typeface="Cambria Math"/>
                      </a:rPr>
                      <m:t>𝟖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ar-IQ" sz="28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2800" b="1" i="1">
                            <a:latin typeface="Cambria Math"/>
                          </a:rPr>
                          <m:t>+</m:t>
                        </m:r>
                        <m:r>
                          <a:rPr lang="ar-IQ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800" b="1" i="1">
                        <a:latin typeface="Cambria Math"/>
                      </a:rPr>
                      <m:t>∗</m:t>
                    </m:r>
                    <m:r>
                      <a:rPr lang="ar-IQ" sz="28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ar-IQ" sz="2800" b="1" dirty="0" smtClean="0"/>
                  <a:t> </a:t>
                </a:r>
                <a:endParaRPr lang="en-US" sz="2800" b="1" dirty="0"/>
              </a:p>
              <a:p>
                <a:pPr rtl="1"/>
                <a:r>
                  <a:rPr lang="ar-IQ" sz="2800" b="1" i="1" dirty="0" smtClean="0">
                    <a:solidFill>
                      <a:srgbClr val="FF0000"/>
                    </a:solidFill>
                  </a:rPr>
                  <a:t>   </a:t>
                </a:r>
                <a:r>
                  <a:rPr lang="ar-IQ" sz="2800" b="1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𝑴𝒐𝒅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ar-IQ" sz="2800" b="1" i="1" smtClean="0">
                        <a:latin typeface="Cambria Math"/>
                      </a:rPr>
                      <m:t>𝟖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ar-IQ" sz="2800" b="1" i="1" smtClean="0">
                        <a:latin typeface="Cambria Math"/>
                      </a:rPr>
                      <m:t>𝟏</m:t>
                    </m:r>
                    <m:r>
                      <a:rPr lang="ar-IQ" sz="2800" b="1" i="1" smtClean="0">
                        <a:latin typeface="Cambria Math"/>
                      </a:rPr>
                      <m:t>.</m:t>
                    </m:r>
                    <m:r>
                      <a:rPr lang="ar-IQ" sz="2800" b="1" i="1" smtClean="0">
                        <a:latin typeface="Cambria Math"/>
                      </a:rPr>
                      <m:t>𝟏𝟐𝟓</m:t>
                    </m:r>
                    <m:r>
                      <a:rPr lang="ar-IQ" sz="2800" b="1" i="1" smtClean="0">
                        <a:latin typeface="Cambria Math"/>
                      </a:rPr>
                      <m:t>=</m:t>
                    </m:r>
                    <m:r>
                      <a:rPr lang="ar-IQ" sz="2800" b="1" i="1" smtClean="0">
                        <a:latin typeface="Cambria Math"/>
                      </a:rPr>
                      <m:t>𝟗</m:t>
                    </m:r>
                    <m:r>
                      <a:rPr lang="ar-IQ" sz="2800" b="1" i="1" smtClean="0">
                        <a:latin typeface="Cambria Math"/>
                      </a:rPr>
                      <m:t>.</m:t>
                    </m:r>
                    <m:r>
                      <a:rPr lang="ar-IQ" sz="2800" b="1" i="1" smtClean="0">
                        <a:latin typeface="Cambria Math"/>
                      </a:rPr>
                      <m:t>𝟏𝟐𝟓</m:t>
                    </m:r>
                  </m:oMath>
                </a14:m>
                <a:endParaRPr lang="en-US" sz="2800" b="1" dirty="0"/>
              </a:p>
              <a:p>
                <a:pPr algn="ctr" rtl="1"/>
                <a:endParaRPr lang="ar-IQ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5703869"/>
              </a:xfrm>
              <a:prstGeom prst="rect">
                <a:avLst/>
              </a:prstGeom>
              <a:blipFill rotWithShape="1">
                <a:blip r:embed="rId2"/>
                <a:stretch>
                  <a:fillRect l="-30552" t="-1068" r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9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ar-IQ" sz="2800" b="1" i="1" dirty="0" smtClean="0">
                <a:solidFill>
                  <a:srgbClr val="FF0000"/>
                </a:solidFill>
              </a:rPr>
              <a:t> مثال :</a:t>
            </a:r>
            <a:r>
              <a:rPr lang="en-US" sz="2800" b="1" i="1" dirty="0" smtClean="0">
                <a:solidFill>
                  <a:srgbClr val="FF0000"/>
                </a:solidFill>
              </a:rPr>
              <a:t>H.W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1219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الجدول التالي يوضح التوزيع التكراري </a:t>
            </a:r>
            <a:r>
              <a:rPr lang="ar-IQ" sz="2800" b="1" i="1" dirty="0" err="1" smtClean="0">
                <a:solidFill>
                  <a:srgbClr val="FF0000"/>
                </a:solidFill>
              </a:rPr>
              <a:t>لاوزان</a:t>
            </a:r>
            <a:r>
              <a:rPr lang="ar-IQ" sz="2800" b="1" i="1" dirty="0" smtClean="0">
                <a:solidFill>
                  <a:srgbClr val="FF0000"/>
                </a:solidFill>
              </a:rPr>
              <a:t> 80 فرد , جد المنوال </a:t>
            </a:r>
          </a:p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 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97134"/>
              </p:ext>
            </p:extLst>
          </p:nvPr>
        </p:nvGraphicFramePr>
        <p:xfrm>
          <a:off x="1517073" y="25146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الوزن (الفئات 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التكرار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90-86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6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41401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ar-IQ" sz="2800" b="1" i="1" dirty="0" smtClean="0">
                <a:solidFill>
                  <a:srgbClr val="FF0000"/>
                </a:solidFill>
              </a:rPr>
              <a:t> مثال :</a:t>
            </a:r>
            <a:r>
              <a:rPr lang="en-US" sz="2800" b="1" i="1" dirty="0" smtClean="0">
                <a:solidFill>
                  <a:srgbClr val="FF0000"/>
                </a:solidFill>
              </a:rPr>
              <a:t>H.W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28600" y="1219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i="1" dirty="0" smtClean="0">
                <a:solidFill>
                  <a:srgbClr val="FF0000"/>
                </a:solidFill>
              </a:rPr>
              <a:t>الجدول التالي يوضح التوزيع التكراري لرواتب عدد من الموظفين, جد المنوال </a:t>
            </a:r>
            <a:r>
              <a:rPr lang="ar-IQ" sz="2800" b="1" i="1" dirty="0" smtClean="0">
                <a:solidFill>
                  <a:srgbClr val="FF0000"/>
                </a:solidFill>
              </a:rPr>
              <a:t> 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14058"/>
              </p:ext>
            </p:extLst>
          </p:nvPr>
        </p:nvGraphicFramePr>
        <p:xfrm>
          <a:off x="1517073" y="23622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الفئات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التكرارات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45-40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0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0373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مزايا وعيوب المنوال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02773" y="67562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المزايا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02773" y="1198840"/>
            <a:ext cx="662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سهل الحساب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يمكن حسابه من البيانات النوعية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لا </a:t>
            </a:r>
            <a:r>
              <a:rPr lang="ar-IQ" sz="2800" b="1" i="1" dirty="0" err="1" smtClean="0">
                <a:solidFill>
                  <a:srgbClr val="FF0000"/>
                </a:solidFill>
              </a:rPr>
              <a:t>يتاثر</a:t>
            </a:r>
            <a:r>
              <a:rPr lang="ar-IQ" sz="2800" b="1" i="1" dirty="0" smtClean="0">
                <a:solidFill>
                  <a:srgbClr val="FF0000"/>
                </a:solidFill>
              </a:rPr>
              <a:t> بالقيم الشاذة والمتطرفة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يمكن حسابه من الجداول التكرارية المفتوحة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02773" y="3039178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العيوب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752600" y="38862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لا </a:t>
            </a:r>
            <a:r>
              <a:rPr lang="ar-IQ" sz="2800" b="1" i="1" dirty="0" err="1" smtClean="0">
                <a:solidFill>
                  <a:srgbClr val="FF0000"/>
                </a:solidFill>
              </a:rPr>
              <a:t>ياخذ</a:t>
            </a:r>
            <a:r>
              <a:rPr lang="ar-IQ" sz="2800" b="1" i="1" dirty="0" smtClean="0">
                <a:solidFill>
                  <a:srgbClr val="FF0000"/>
                </a:solidFill>
              </a:rPr>
              <a:t> كل المشاهدات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i="1" dirty="0" smtClean="0">
                <a:solidFill>
                  <a:srgbClr val="FF0000"/>
                </a:solidFill>
              </a:rPr>
              <a:t>قد يكون هنالك منوال واحد او اكثر وقد </a:t>
            </a:r>
            <a:r>
              <a:rPr lang="ar-IQ" sz="2800" b="1" i="1" dirty="0" err="1" smtClean="0">
                <a:solidFill>
                  <a:srgbClr val="FF0000"/>
                </a:solidFill>
              </a:rPr>
              <a:t>لايوجد</a:t>
            </a:r>
            <a:r>
              <a:rPr lang="ar-IQ" sz="2800" b="1" i="1" dirty="0" smtClean="0">
                <a:solidFill>
                  <a:srgbClr val="FF0000"/>
                </a:solidFill>
              </a:rPr>
              <a:t> منوال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470</Words>
  <Application>Microsoft Office PowerPoint</Application>
  <PresentationFormat>عرض على الشاشة (3:4)‏</PresentationFormat>
  <Paragraphs>101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RIPW7</dc:creator>
  <cp:lastModifiedBy>RIPW7</cp:lastModifiedBy>
  <cp:revision>15</cp:revision>
  <dcterms:created xsi:type="dcterms:W3CDTF">2021-02-24T06:38:57Z</dcterms:created>
  <dcterms:modified xsi:type="dcterms:W3CDTF">2021-02-28T10:05:10Z</dcterms:modified>
</cp:coreProperties>
</file>